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6"/>
  </p:notesMasterIdLst>
  <p:handoutMasterIdLst>
    <p:handoutMasterId r:id="rId47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294" r:id="rId13"/>
    <p:sldId id="300" r:id="rId14"/>
    <p:sldId id="288" r:id="rId15"/>
    <p:sldId id="314" r:id="rId16"/>
    <p:sldId id="315" r:id="rId17"/>
    <p:sldId id="316" r:id="rId18"/>
    <p:sldId id="301" r:id="rId19"/>
    <p:sldId id="289" r:id="rId20"/>
    <p:sldId id="317" r:id="rId21"/>
    <p:sldId id="318" r:id="rId22"/>
    <p:sldId id="302" r:id="rId23"/>
    <p:sldId id="290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303" r:id="rId34"/>
    <p:sldId id="281" r:id="rId35"/>
    <p:sldId id="308" r:id="rId36"/>
    <p:sldId id="311" r:id="rId37"/>
    <p:sldId id="312" r:id="rId38"/>
    <p:sldId id="313" r:id="rId39"/>
    <p:sldId id="304" r:id="rId40"/>
    <p:sldId id="282" r:id="rId41"/>
    <p:sldId id="305" r:id="rId42"/>
    <p:sldId id="283" r:id="rId43"/>
    <p:sldId id="306" r:id="rId44"/>
    <p:sldId id="287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2F4D5D"/>
    <a:srgbClr val="DCE7F0"/>
    <a:srgbClr val="1D8D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16-12-2018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16-12-2018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12/16/2018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12/16/2018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12/16/2018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12/16/2018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12/16/2018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12/16/2018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Software</a:t>
            </a:r>
          </a:p>
        </p:txBody>
      </p:sp>
    </p:spTree>
    <p:extLst>
      <p:ext uri="{BB962C8B-B14F-4D97-AF65-F5344CB8AC3E}">
        <p14:creationId xmlns:p14="http://schemas.microsoft.com/office/powerpoint/2010/main" val="382741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3.a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4ED04AA-91B8-4F88-9515-6897F45C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Sobel</a:t>
            </a:r>
            <a:r>
              <a:rPr lang="nl-BE" dirty="0"/>
              <a:t>-Feldman operator</a:t>
            </a:r>
          </a:p>
          <a:p>
            <a:r>
              <a:rPr lang="nl-BE" dirty="0"/>
              <a:t>≈ </a:t>
            </a:r>
            <a:r>
              <a:rPr lang="nl-BE" dirty="0" err="1"/>
              <a:t>Gradient</a:t>
            </a:r>
            <a:r>
              <a:rPr lang="nl-BE" dirty="0"/>
              <a:t> vector</a:t>
            </a:r>
          </a:p>
          <a:p>
            <a:r>
              <a:rPr lang="nl-BE" dirty="0" err="1"/>
              <a:t>Convolving</a:t>
            </a:r>
            <a:r>
              <a:rPr lang="nl-BE" dirty="0"/>
              <a:t> </a:t>
            </a:r>
            <a:r>
              <a:rPr lang="nl-BE" dirty="0" err="1"/>
              <a:t>kernel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depth</a:t>
            </a:r>
            <a:r>
              <a:rPr lang="nl-BE" dirty="0"/>
              <a:t> matrix</a:t>
            </a:r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Detection of the diﬀerence in height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3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9652100-A5A7-415D-AAF1-F66499AA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Delete </a:t>
            </a:r>
            <a:r>
              <a:rPr lang="nl-BE" dirty="0" err="1"/>
              <a:t>noise</a:t>
            </a:r>
            <a:r>
              <a:rPr lang="nl-BE" dirty="0"/>
              <a:t> + </a:t>
            </a:r>
            <a:r>
              <a:rPr lang="nl-BE" dirty="0" err="1"/>
              <a:t>impossible</a:t>
            </a:r>
            <a:r>
              <a:rPr lang="nl-BE" dirty="0"/>
              <a:t> </a:t>
            </a:r>
            <a:r>
              <a:rPr lang="nl-BE" dirty="0" err="1"/>
              <a:t>elements</a:t>
            </a:r>
            <a:endParaRPr lang="nl-BE" dirty="0"/>
          </a:p>
          <a:p>
            <a:r>
              <a:rPr lang="nl-BE" dirty="0"/>
              <a:t> a &lt; x &lt; A; b &lt; y &lt; B; c &lt; </a:t>
            </a:r>
            <a:r>
              <a:rPr lang="nl-BE" dirty="0" err="1"/>
              <a:t>value</a:t>
            </a:r>
            <a:r>
              <a:rPr lang="nl-BE" dirty="0"/>
              <a:t> &lt; C</a:t>
            </a:r>
          </a:p>
          <a:p>
            <a:r>
              <a:rPr lang="nl-BE" dirty="0"/>
              <a:t> c = 30; C  = 500</a:t>
            </a:r>
          </a:p>
          <a:p>
            <a:r>
              <a:rPr lang="nl-BE" dirty="0" err="1"/>
              <a:t>Result</a:t>
            </a:r>
            <a:r>
              <a:rPr lang="nl-BE" dirty="0"/>
              <a:t> = </a:t>
            </a:r>
            <a:r>
              <a:rPr lang="nl-BE" dirty="0" err="1"/>
              <a:t>binary</a:t>
            </a:r>
            <a:r>
              <a:rPr lang="nl-BE" dirty="0"/>
              <a:t> matrix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Filtering of the noise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882059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81" y="3882060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4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AE1FE79-E23F-4304-B330-089AABBC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runs </a:t>
            </a:r>
            <a:r>
              <a:rPr lang="nl-BE" dirty="0" err="1"/>
              <a:t>from</a:t>
            </a:r>
            <a:r>
              <a:rPr lang="nl-BE" dirty="0"/>
              <a:t> top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bottom</a:t>
            </a:r>
            <a:r>
              <a:rPr lang="nl-BE" dirty="0"/>
              <a:t> right</a:t>
            </a:r>
          </a:p>
          <a:p>
            <a:pPr lvl="1"/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</a:t>
            </a: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</a:t>
            </a:r>
            <a:r>
              <a:rPr lang="nl-BE" dirty="0" err="1"/>
              <a:t>position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Surround</a:t>
            </a:r>
            <a:r>
              <a:rPr lang="nl-BE" dirty="0"/>
              <a:t>  object </a:t>
            </a:r>
            <a:r>
              <a:rPr lang="nl-BE" dirty="0" err="1"/>
              <a:t>with</a:t>
            </a:r>
            <a:r>
              <a:rPr lang="nl-BE" dirty="0"/>
              <a:t> ‘-1’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surrounded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</a:t>
            </a:r>
            <a:r>
              <a:rPr lang="nl-BE" dirty="0" err="1"/>
              <a:t>to</a:t>
            </a:r>
            <a:r>
              <a:rPr lang="nl-BE" dirty="0"/>
              <a:t> next -1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Find the outer 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1359036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3" name="Pijl: gekromd rechts 12">
            <a:extLst>
              <a:ext uri="{FF2B5EF4-FFF2-40B4-BE49-F238E27FC236}">
                <a16:creationId xmlns:a16="http://schemas.microsoft.com/office/drawing/2014/main" id="{8D419EA3-D3C3-44BD-926B-52ECAFFB4D16}"/>
              </a:ext>
            </a:extLst>
          </p:cNvPr>
          <p:cNvSpPr/>
          <p:nvPr/>
        </p:nvSpPr>
        <p:spPr>
          <a:xfrm>
            <a:off x="6758765" y="2834196"/>
            <a:ext cx="914400" cy="17022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5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3.b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Combine Depth and RGB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7EA850F4-C6F5-4568-99D1-FFAB017B615F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Crop</a:t>
            </a:r>
            <a:r>
              <a:rPr lang="nl-BE" dirty="0"/>
              <a:t> </a:t>
            </a:r>
            <a:r>
              <a:rPr lang="nl-BE" dirty="0" err="1"/>
              <a:t>height</a:t>
            </a:r>
            <a:r>
              <a:rPr lang="nl-BE" dirty="0"/>
              <a:t> Depth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width</a:t>
            </a:r>
            <a:r>
              <a:rPr lang="nl-BE" dirty="0"/>
              <a:t> RGB</a:t>
            </a:r>
          </a:p>
          <a:p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proportion</a:t>
            </a:r>
            <a:r>
              <a:rPr lang="nl-BE" dirty="0"/>
              <a:t> pixels (1x1 ≈ 3x3)</a:t>
            </a:r>
          </a:p>
          <a:p>
            <a:r>
              <a:rPr lang="nl-BE" dirty="0"/>
              <a:t>Map Depth </a:t>
            </a:r>
            <a:r>
              <a:rPr lang="nl-BE" dirty="0" err="1"/>
              <a:t>to</a:t>
            </a:r>
            <a:r>
              <a:rPr lang="nl-BE" dirty="0"/>
              <a:t> RGB</a:t>
            </a:r>
          </a:p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14" y="3211982"/>
            <a:ext cx="3172165" cy="24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9EE21A7-90AA-4915-891A-A7B89B29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thicker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  <a:p>
            <a:r>
              <a:rPr lang="nl-BE" dirty="0"/>
              <a:t>Run </a:t>
            </a:r>
            <a:r>
              <a:rPr lang="nl-BE" dirty="0" err="1"/>
              <a:t>through</a:t>
            </a:r>
            <a:r>
              <a:rPr lang="nl-BE" dirty="0"/>
              <a:t> matrix in 4 </a:t>
            </a:r>
            <a:r>
              <a:rPr lang="nl-BE" dirty="0" err="1"/>
              <a:t>directions</a:t>
            </a:r>
            <a:endParaRPr lang="nl-BE" dirty="0"/>
          </a:p>
          <a:p>
            <a:pPr lvl="1"/>
            <a:r>
              <a:rPr lang="nl-BE" dirty="0"/>
              <a:t>Value = (0;0;0) </a:t>
            </a:r>
            <a:r>
              <a:rPr lang="nl-BE" dirty="0" err="1"/>
              <a:t>until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== (0;0;255)</a:t>
            </a:r>
          </a:p>
          <a:p>
            <a:r>
              <a:rPr lang="nl-BE" dirty="0" err="1"/>
              <a:t>Clears</a:t>
            </a:r>
            <a:r>
              <a:rPr lang="nl-BE" dirty="0"/>
              <a:t> small </a:t>
            </a:r>
            <a:r>
              <a:rPr lang="nl-BE" dirty="0" err="1"/>
              <a:t>imperfections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Crop the matrix to the basket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3784140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0" y="3784140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13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4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623123" y="1812568"/>
            <a:ext cx="220173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r>
              <a:rPr lang="en-US" dirty="0">
                <a:solidFill>
                  <a:srgbClr val="FF0000"/>
                </a:solidFill>
              </a:rPr>
              <a:t>(in </a:t>
            </a:r>
            <a:r>
              <a:rPr lang="en-US" dirty="0" err="1">
                <a:solidFill>
                  <a:srgbClr val="FF0000"/>
                </a:solidFill>
              </a:rPr>
              <a:t>deze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stap</a:t>
            </a:r>
            <a:r>
              <a:rPr lang="en-US" dirty="0">
                <a:solidFill>
                  <a:srgbClr val="FF0000"/>
                </a:solidFill>
              </a:rPr>
              <a:t> al??)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1095</Words>
  <Application>Microsoft Office PowerPoint</Application>
  <PresentationFormat>Breedbeeld</PresentationFormat>
  <Paragraphs>428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Corbel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4. Software</vt:lpstr>
      <vt:lpstr>Table of contents</vt:lpstr>
      <vt:lpstr>3.a Depth</vt:lpstr>
      <vt:lpstr>Step 1: Detection of the diﬀerence in height</vt:lpstr>
      <vt:lpstr>Step 2: Filtering of the noise</vt:lpstr>
      <vt:lpstr>Step 3: Find the outer edge</vt:lpstr>
      <vt:lpstr>Table of contents</vt:lpstr>
      <vt:lpstr>3.b Overlap</vt:lpstr>
      <vt:lpstr>Step 1: Combine Depth and RGB</vt:lpstr>
      <vt:lpstr>Step 2: Crop the matrix to the basket</vt:lpstr>
      <vt:lpstr>Table of contents</vt:lpstr>
      <vt:lpstr>3.c Colour</vt:lpstr>
      <vt:lpstr>PowerPoint-presentatie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PowerPoint-presentatie</vt:lpstr>
      <vt:lpstr>Step 6: Regrouping</vt:lpstr>
      <vt:lpstr>Step 7: Drawing boundary boxes 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2018-12-16T22:55:37Z</dcterms:modified>
</cp:coreProperties>
</file>